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1" r:id="rId3"/>
    <p:sldId id="268" r:id="rId4"/>
    <p:sldId id="282" r:id="rId5"/>
    <p:sldId id="283" r:id="rId6"/>
    <p:sldId id="284" r:id="rId7"/>
    <p:sldId id="285" r:id="rId8"/>
    <p:sldId id="287" r:id="rId9"/>
    <p:sldId id="289" r:id="rId10"/>
    <p:sldId id="288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C6F16310-2C48-4018-90C0-EE0068B96B27}">
          <p14:sldIdLst>
            <p14:sldId id="256"/>
            <p14:sldId id="281"/>
            <p14:sldId id="268"/>
            <p14:sldId id="282"/>
            <p14:sldId id="283"/>
            <p14:sldId id="284"/>
            <p14:sldId id="285"/>
            <p14:sldId id="287"/>
            <p14:sldId id="289"/>
            <p14:sldId id="288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594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wmf"/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w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wmf"/><Relationship Id="rId1" Type="http://schemas.openxmlformats.org/officeDocument/2006/relationships/image" Target="../media/image2.wmf"/></Relationships>
</file>

<file path=ppt/media/image1.jpeg>
</file>

<file path=ppt/media/image10.jpg>
</file>

<file path=ppt/media/image11.jpg>
</file>

<file path=ppt/media/image12.png>
</file>

<file path=ppt/media/image13.wmf>
</file>

<file path=ppt/media/image14.jpg>
</file>

<file path=ppt/media/image15.wmf>
</file>

<file path=ppt/media/image16.png>
</file>

<file path=ppt/media/image17.jpg>
</file>

<file path=ppt/media/image18.jpeg>
</file>

<file path=ppt/media/image19.wmf>
</file>

<file path=ppt/media/image2.wmf>
</file>

<file path=ppt/media/image20.jpg>
</file>

<file path=ppt/media/image21.wmf>
</file>

<file path=ppt/media/image22.jpeg>
</file>

<file path=ppt/media/image23.jpeg>
</file>

<file path=ppt/media/image24.jpg>
</file>

<file path=ppt/media/image3.png>
</file>

<file path=ppt/media/image4.wmf>
</file>

<file path=ppt/media/image5.wmf>
</file>

<file path=ppt/media/image6.wmf>
</file>

<file path=ppt/media/image7.wmf>
</file>

<file path=ppt/media/image8.jp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рямоугольник 22"/>
          <p:cNvSpPr/>
          <p:nvPr/>
        </p:nvSpPr>
        <p:spPr>
          <a:xfrm flipV="1">
            <a:off x="7213577" y="3810001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4" name="Прямоугольник 23"/>
          <p:cNvSpPr/>
          <p:nvPr/>
        </p:nvSpPr>
        <p:spPr>
          <a:xfrm flipV="1">
            <a:off x="7213601" y="3897010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5" name="Прямоугольник 24"/>
          <p:cNvSpPr/>
          <p:nvPr/>
        </p:nvSpPr>
        <p:spPr>
          <a:xfrm flipV="1">
            <a:off x="7213601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6" name="Прямоугольник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7" name="Прямоугольник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0" name="Скругленный прямоугольник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1" name="Скругленный прямоугольник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7" name="Прямоугольник 6"/>
          <p:cNvSpPr/>
          <p:nvPr/>
        </p:nvSpPr>
        <p:spPr>
          <a:xfrm>
            <a:off x="1" y="3649662"/>
            <a:ext cx="12192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Прямоугольник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Прямоугольник 10"/>
          <p:cNvSpPr/>
          <p:nvPr/>
        </p:nvSpPr>
        <p:spPr>
          <a:xfrm flipV="1">
            <a:off x="8552068" y="3643090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9" name="Прямоугольник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609600" y="2401888"/>
            <a:ext cx="112776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8940800" y="4206240"/>
            <a:ext cx="1280160" cy="457200"/>
          </a:xfrm>
        </p:spPr>
        <p:txBody>
          <a:bodyPr/>
          <a:lstStyle/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7213600" y="4205288"/>
            <a:ext cx="1727200" cy="457200"/>
          </a:xfrm>
        </p:spPr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042400" y="1143000"/>
            <a:ext cx="2540000" cy="5486400"/>
          </a:xfrm>
        </p:spPr>
        <p:txBody>
          <a:bodyPr vert="eaVert"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1143000"/>
            <a:ext cx="8331200" cy="5486400"/>
          </a:xfrm>
        </p:spPr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1981201"/>
            <a:ext cx="103632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26" name="Дата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27" name="Номер слайда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28" name="Нижний колонтитул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137995" y="1101970"/>
            <a:ext cx="451104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угольник 27"/>
          <p:cNvSpPr/>
          <p:nvPr/>
        </p:nvSpPr>
        <p:spPr>
          <a:xfrm>
            <a:off x="1" y="366819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9" name="Прямоугольник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0" name="Прямоугольник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1" name="Прямоугольник 30"/>
          <p:cNvSpPr/>
          <p:nvPr/>
        </p:nvSpPr>
        <p:spPr>
          <a:xfrm flipV="1">
            <a:off x="7213577" y="360247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Прямоугольник 31"/>
          <p:cNvSpPr/>
          <p:nvPr/>
        </p:nvSpPr>
        <p:spPr>
          <a:xfrm flipV="1">
            <a:off x="7213601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3" name="Скругленный прямоугольник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4" name="Скругленный прямоугольник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5" name="Прямоугольник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6" name="Прямоугольник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7" name="Прямоугольник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8" name="Прямоугольник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9" name="Прямоугольник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40" name="Прямоугольник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/>
              <a:t>Образец текста</a:t>
            </a:r>
          </a:p>
          <a:p>
            <a:pPr lvl="1" eaLnBrk="1" latinLnBrk="0" hangingPunct="1"/>
            <a:r>
              <a:rPr kumimoji="0" lang="ru-RU"/>
              <a:t>Второй уровень</a:t>
            </a:r>
          </a:p>
          <a:p>
            <a:pPr lvl="2" eaLnBrk="1" latinLnBrk="0" hangingPunct="1"/>
            <a:r>
              <a:rPr kumimoji="0" lang="ru-RU"/>
              <a:t>Третий уровень</a:t>
            </a:r>
          </a:p>
          <a:p>
            <a:pPr lvl="3" eaLnBrk="1" latinLnBrk="0" hangingPunct="1"/>
            <a:r>
              <a:rPr kumimoji="0" lang="ru-RU"/>
              <a:t>Четвертый уровень</a:t>
            </a:r>
          </a:p>
          <a:p>
            <a:pPr lvl="4" eaLnBrk="1" latinLnBrk="0" hangingPunct="1"/>
            <a:r>
              <a:rPr kumimoji="0" lang="ru-RU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26.02.2025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7.jpg"/><Relationship Id="rId5" Type="http://schemas.openxmlformats.org/officeDocument/2006/relationships/image" Target="../media/image16.png"/><Relationship Id="rId4" Type="http://schemas.openxmlformats.org/officeDocument/2006/relationships/image" Target="../media/image15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5.wmf"/><Relationship Id="rId4" Type="http://schemas.openxmlformats.org/officeDocument/2006/relationships/oleObject" Target="../embeddings/oleObject9.bin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9.wmf"/><Relationship Id="rId4" Type="http://schemas.openxmlformats.org/officeDocument/2006/relationships/oleObject" Target="../embeddings/oleObject10.bin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22.jpeg"/><Relationship Id="rId7" Type="http://schemas.openxmlformats.org/officeDocument/2006/relationships/image" Target="../media/image21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12.bin"/><Relationship Id="rId5" Type="http://schemas.openxmlformats.org/officeDocument/2006/relationships/image" Target="../media/image2.wmf"/><Relationship Id="rId4" Type="http://schemas.openxmlformats.org/officeDocument/2006/relationships/oleObject" Target="../embeddings/oleObject11.bin"/><Relationship Id="rId9" Type="http://schemas.openxmlformats.org/officeDocument/2006/relationships/image" Target="../media/image2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4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7" Type="http://schemas.openxmlformats.org/officeDocument/2006/relationships/image" Target="../media/image7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4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0.jpg"/><Relationship Id="rId4" Type="http://schemas.openxmlformats.org/officeDocument/2006/relationships/image" Target="../media/image9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7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91344" y="2401888"/>
            <a:ext cx="11695856" cy="1470025"/>
          </a:xfrm>
        </p:spPr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Лекция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3.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Классификация лазеров</a:t>
            </a:r>
            <a:endParaRPr lang="ru-RU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91344" y="3933056"/>
            <a:ext cx="6934200" cy="1752600"/>
          </a:xfrm>
        </p:spPr>
        <p:txBody>
          <a:bodyPr/>
          <a:lstStyle/>
          <a:p>
            <a:r>
              <a:rPr lang="ru-RU" dirty="0"/>
              <a:t>Ведущий инженер НИИ «Полюс»</a:t>
            </a:r>
          </a:p>
          <a:p>
            <a:r>
              <a:rPr lang="ru-RU" dirty="0"/>
              <a:t>Зубарев Ярослав Андреевич</a:t>
            </a:r>
          </a:p>
        </p:txBody>
      </p:sp>
    </p:spTree>
    <p:extLst>
      <p:ext uri="{BB962C8B-B14F-4D97-AF65-F5344CB8AC3E}">
        <p14:creationId xmlns:p14="http://schemas.microsoft.com/office/powerpoint/2010/main" val="208381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10972800" cy="1066800"/>
          </a:xfrm>
        </p:spPr>
        <p:txBody>
          <a:bodyPr/>
          <a:lstStyle/>
          <a:p>
            <a:r>
              <a:rPr lang="ru-RU" dirty="0" smtClean="0"/>
              <a:t>Газодинамические лазеры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08720"/>
            <a:ext cx="12192000" cy="5949280"/>
          </a:xfrm>
        </p:spPr>
        <p:txBody>
          <a:bodyPr>
            <a:normAutofit fontScale="92500"/>
          </a:bodyPr>
          <a:lstStyle/>
          <a:p>
            <a:pPr algn="just">
              <a:buFontTx/>
              <a:buChar char="-"/>
            </a:pPr>
            <a:r>
              <a:rPr lang="ru-RU" sz="2400" dirty="0" smtClean="0"/>
              <a:t>тип </a:t>
            </a:r>
            <a:r>
              <a:rPr lang="ru-RU" sz="2400" dirty="0"/>
              <a:t>лазеров, </a:t>
            </a:r>
            <a:r>
              <a:rPr lang="ru-RU" sz="2400" dirty="0" smtClean="0"/>
              <a:t>в котором активная среда</a:t>
            </a:r>
            <a:r>
              <a:rPr lang="en-US" sz="2400" dirty="0" smtClean="0"/>
              <a:t> (</a:t>
            </a:r>
            <a:r>
              <a:rPr lang="ru-RU" sz="2400" dirty="0" smtClean="0"/>
              <a:t>например, углекислый газ </a:t>
            </a:r>
            <a:r>
              <a:rPr lang="en-US" sz="2400" dirty="0" smtClean="0"/>
              <a:t>CO2) </a:t>
            </a:r>
            <a:r>
              <a:rPr lang="ru-RU" sz="2400" dirty="0" smtClean="0"/>
              <a:t>приводится в возбужденное состояние за счет адиабатического расширения в сверхзвуковом потоке.</a:t>
            </a:r>
          </a:p>
          <a:p>
            <a:pPr marL="109728" indent="0" algn="just">
              <a:buNone/>
            </a:pPr>
            <a:r>
              <a:rPr lang="ru-RU" sz="2400" dirty="0" smtClean="0"/>
              <a:t>В камере сгорания газ нагревается до высоких температур. Газ проходит через сопло </a:t>
            </a:r>
            <a:r>
              <a:rPr lang="ru-RU" sz="2400" dirty="0" err="1" smtClean="0"/>
              <a:t>Лаваля</a:t>
            </a:r>
            <a:r>
              <a:rPr lang="ru-RU" sz="2400" dirty="0" smtClean="0"/>
              <a:t>, где расширяется и ускоряется до сверхзвука. При расширении газ охлаждается и молекулы переходят в возбужденное состояние. Резонатор – два зеркала, одно – полупрозрачное.</a:t>
            </a:r>
            <a:endParaRPr lang="ru-RU" sz="2400" dirty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+ Высокая мощность</a:t>
            </a:r>
            <a:r>
              <a:rPr lang="en-US" sz="2400" dirty="0" smtClean="0"/>
              <a:t>;</a:t>
            </a:r>
          </a:p>
          <a:p>
            <a:pPr marL="109728" indent="0" algn="just">
              <a:buNone/>
            </a:pPr>
            <a:r>
              <a:rPr lang="en-US" sz="2400" dirty="0" smtClean="0"/>
              <a:t>- </a:t>
            </a:r>
            <a:r>
              <a:rPr lang="ru-RU" sz="2400" dirty="0" smtClean="0"/>
              <a:t>КПД до 20%, крупные габариты, малый диапазон волн.</a:t>
            </a:r>
            <a:endParaRPr lang="en-US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Применение </a:t>
            </a:r>
            <a:r>
              <a:rPr lang="ru-RU" sz="2400" dirty="0"/>
              <a:t>– </a:t>
            </a:r>
            <a:r>
              <a:rPr lang="ru-RU" sz="2400" dirty="0" smtClean="0"/>
              <a:t>военная техника, промышленность.</a:t>
            </a: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7504770"/>
              </p:ext>
            </p:extLst>
          </p:nvPr>
        </p:nvGraphicFramePr>
        <p:xfrm>
          <a:off x="5015880" y="2996952"/>
          <a:ext cx="3305999" cy="24775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Точечный рисунок" r:id="rId3" imgW="4067280" imgH="3048120" progId="Paint.Picture">
                  <p:embed/>
                </p:oleObj>
              </mc:Choice>
              <mc:Fallback>
                <p:oleObj name="Точечный рисунок" r:id="rId3" imgW="4067280" imgH="30481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15880" y="2996952"/>
                        <a:ext cx="3305999" cy="24775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4" y="2780928"/>
            <a:ext cx="4752528" cy="252169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272" y="2996952"/>
            <a:ext cx="3520896" cy="2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71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3432" y="188640"/>
            <a:ext cx="10972800" cy="1066800"/>
          </a:xfrm>
        </p:spPr>
        <p:txBody>
          <a:bodyPr/>
          <a:lstStyle/>
          <a:p>
            <a:r>
              <a:rPr lang="ru-RU" dirty="0" smtClean="0"/>
              <a:t>По методу накачки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196752"/>
            <a:ext cx="12192000" cy="2448272"/>
          </a:xfrm>
        </p:spPr>
        <p:txBody>
          <a:bodyPr/>
          <a:lstStyle/>
          <a:p>
            <a:pPr marL="109728" indent="0" algn="just">
              <a:buNone/>
            </a:pPr>
            <a:r>
              <a:rPr lang="ru-RU" dirty="0" smtClean="0"/>
              <a:t>Лазеры во вторую очередь классифицируются по методу накачки.</a:t>
            </a:r>
          </a:p>
          <a:p>
            <a:pPr marL="109728" indent="0" algn="just">
              <a:buNone/>
            </a:pPr>
            <a:r>
              <a:rPr lang="ru-RU" dirty="0" smtClean="0"/>
              <a:t>Основные типы накачки</a:t>
            </a:r>
            <a:r>
              <a:rPr lang="en-US" dirty="0" smtClean="0"/>
              <a:t>:</a:t>
            </a:r>
          </a:p>
          <a:p>
            <a:pPr algn="just"/>
            <a:r>
              <a:rPr lang="ru-RU" dirty="0" smtClean="0"/>
              <a:t>Электрическая</a:t>
            </a:r>
            <a:r>
              <a:rPr lang="en-US" dirty="0" smtClean="0"/>
              <a:t>;</a:t>
            </a:r>
          </a:p>
          <a:p>
            <a:pPr algn="just"/>
            <a:r>
              <a:rPr lang="ru-RU" dirty="0" smtClean="0"/>
              <a:t>Оптическая</a:t>
            </a:r>
            <a:r>
              <a:rPr lang="en-US" dirty="0" smtClean="0"/>
              <a:t>;</a:t>
            </a:r>
          </a:p>
          <a:p>
            <a:pPr algn="just"/>
            <a:r>
              <a:rPr lang="ru-RU" dirty="0" smtClean="0"/>
              <a:t>Химическая</a:t>
            </a:r>
            <a:r>
              <a:rPr lang="en-US" dirty="0" smtClean="0"/>
              <a:t>;</a:t>
            </a:r>
          </a:p>
          <a:p>
            <a:pPr marL="109728" indent="0" algn="just">
              <a:buNone/>
            </a:pPr>
            <a:endParaRPr lang="en-US" dirty="0"/>
          </a:p>
          <a:p>
            <a:pPr marL="109728" indent="0" algn="just">
              <a:buNone/>
            </a:pPr>
            <a:endParaRPr lang="en-US" dirty="0" smtClean="0"/>
          </a:p>
          <a:p>
            <a:pPr marL="109728" indent="0" algn="just">
              <a:buNone/>
            </a:pPr>
            <a:endParaRPr lang="ru-RU" dirty="0" smtClean="0"/>
          </a:p>
          <a:p>
            <a:pPr marL="109728" indent="0" algn="just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11716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10972800" cy="1066800"/>
          </a:xfrm>
        </p:spPr>
        <p:txBody>
          <a:bodyPr/>
          <a:lstStyle/>
          <a:p>
            <a:r>
              <a:rPr lang="ru-RU" dirty="0" smtClean="0"/>
              <a:t>Электрическая накачка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08720"/>
            <a:ext cx="12192000" cy="5949280"/>
          </a:xfrm>
        </p:spPr>
        <p:txBody>
          <a:bodyPr>
            <a:normAutofit fontScale="92500" lnSpcReduction="20000"/>
          </a:bodyPr>
          <a:lstStyle/>
          <a:p>
            <a:pPr algn="just">
              <a:buFontTx/>
              <a:buChar char="-"/>
            </a:pPr>
            <a:r>
              <a:rPr lang="ru-RU" sz="2400" dirty="0" smtClean="0"/>
              <a:t>метод накачки лазера, при котором возбуждение АС происходит при помощи электрической энергии.</a:t>
            </a:r>
          </a:p>
          <a:p>
            <a:pPr marL="109728" indent="0" algn="just">
              <a:buNone/>
            </a:pPr>
            <a:r>
              <a:rPr lang="ru-RU" sz="2400" dirty="0" smtClean="0"/>
              <a:t>Принципы</a:t>
            </a:r>
            <a:r>
              <a:rPr lang="en-US" sz="2400" dirty="0" smtClean="0"/>
              <a:t>:</a:t>
            </a:r>
          </a:p>
          <a:p>
            <a:pPr algn="just"/>
            <a:r>
              <a:rPr lang="ru-RU" sz="2400" dirty="0" smtClean="0"/>
              <a:t>Электрический разряд в газах или твердых телах</a:t>
            </a:r>
            <a:r>
              <a:rPr lang="en-US" sz="2400" dirty="0" smtClean="0"/>
              <a:t>:</a:t>
            </a:r>
          </a:p>
          <a:p>
            <a:pPr marL="109728" indent="0" algn="just">
              <a:buNone/>
            </a:pPr>
            <a:r>
              <a:rPr lang="ru-RU" sz="2400" dirty="0" smtClean="0"/>
              <a:t>Разряд создается между двумя электродами в среде. Электроны, ускоренные электрическим полем, сталкиваются с атомами или молекулами и переводят их в возбужденное состояние.</a:t>
            </a:r>
            <a:endParaRPr lang="en-US" sz="2400" dirty="0" smtClean="0"/>
          </a:p>
          <a:p>
            <a:pPr algn="just"/>
            <a:r>
              <a:rPr lang="ru-RU" sz="2400" dirty="0" smtClean="0"/>
              <a:t>Инжекция тока в полупроводниках</a:t>
            </a:r>
            <a:r>
              <a:rPr lang="en-US" sz="2400" dirty="0" smtClean="0"/>
              <a:t>:</a:t>
            </a:r>
          </a:p>
          <a:p>
            <a:pPr marL="109728" indent="0" algn="just">
              <a:buNone/>
            </a:pPr>
            <a:r>
              <a:rPr lang="ru-RU" sz="2400" dirty="0" smtClean="0"/>
              <a:t>Пропускание тока через </a:t>
            </a:r>
            <a:r>
              <a:rPr lang="en-US" sz="2400" dirty="0" smtClean="0"/>
              <a:t>p-n </a:t>
            </a:r>
            <a:r>
              <a:rPr lang="ru-RU" sz="2400" dirty="0" smtClean="0"/>
              <a:t>переход, создающее высокие концентрации инжектированных носителей заряда</a:t>
            </a:r>
            <a:r>
              <a:rPr lang="en-US" sz="2400" dirty="0" smtClean="0"/>
              <a:t>;</a:t>
            </a:r>
            <a:endParaRPr lang="ru-RU" sz="2400" dirty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+ Высокий КПД, надежность</a:t>
            </a:r>
            <a:r>
              <a:rPr lang="en-US" sz="2400" dirty="0" smtClean="0"/>
              <a:t>;</a:t>
            </a:r>
          </a:p>
          <a:p>
            <a:pPr marL="109728" indent="0" algn="just">
              <a:buNone/>
            </a:pPr>
            <a:r>
              <a:rPr lang="en-US" sz="2400" dirty="0" smtClean="0"/>
              <a:t>- </a:t>
            </a:r>
            <a:r>
              <a:rPr lang="ru-RU" sz="2400" dirty="0" smtClean="0"/>
              <a:t>Тепловыделение.</a:t>
            </a: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744" y="3429000"/>
            <a:ext cx="4608512" cy="2593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166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10972800" cy="1066800"/>
          </a:xfrm>
        </p:spPr>
        <p:txBody>
          <a:bodyPr/>
          <a:lstStyle/>
          <a:p>
            <a:r>
              <a:rPr lang="ru-RU" dirty="0" smtClean="0"/>
              <a:t>Оптическая накачка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08720"/>
            <a:ext cx="12192000" cy="5949280"/>
          </a:xfrm>
        </p:spPr>
        <p:txBody>
          <a:bodyPr>
            <a:normAutofit lnSpcReduction="10000"/>
          </a:bodyPr>
          <a:lstStyle/>
          <a:p>
            <a:pPr algn="just">
              <a:buFontTx/>
              <a:buChar char="-"/>
            </a:pPr>
            <a:r>
              <a:rPr lang="ru-RU" sz="2400" dirty="0" smtClean="0"/>
              <a:t>метод накачки лазера, при котором возбуждение АС происходит при помощи света, поглощаемым атомами и молекулами, что приводит их в возбужденное состояние.</a:t>
            </a:r>
          </a:p>
          <a:p>
            <a:pPr marL="109728" indent="0" algn="just">
              <a:buNone/>
            </a:pPr>
            <a:r>
              <a:rPr lang="ru-RU" sz="2400" dirty="0" smtClean="0"/>
              <a:t>Бывают</a:t>
            </a:r>
            <a:r>
              <a:rPr lang="en-US" sz="2400" dirty="0" smtClean="0"/>
              <a:t>:</a:t>
            </a:r>
          </a:p>
          <a:p>
            <a:pPr algn="just"/>
            <a:r>
              <a:rPr lang="ru-RU" sz="2400" dirty="0" smtClean="0"/>
              <a:t>Накачка когерентными источниками (лазерными диодами)</a:t>
            </a:r>
            <a:r>
              <a:rPr lang="en-US" sz="2400" dirty="0" smtClean="0"/>
              <a:t>;</a:t>
            </a:r>
          </a:p>
          <a:p>
            <a:pPr algn="just"/>
            <a:r>
              <a:rPr lang="ru-RU" sz="2400" dirty="0" smtClean="0"/>
              <a:t>Накачка некогерентными источниками (лампы-вспышки и т.д.)</a:t>
            </a:r>
            <a:r>
              <a:rPr lang="en-US" sz="2400" dirty="0" smtClean="0"/>
              <a:t>;</a:t>
            </a:r>
            <a:endParaRPr lang="ru-RU" sz="2400" dirty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en-US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+ Высокая мощность, широкий спектр применений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marL="109728" indent="0" algn="just">
              <a:buNone/>
            </a:pPr>
            <a:r>
              <a:rPr lang="en-US" sz="2400" dirty="0" smtClean="0"/>
              <a:t>- </a:t>
            </a:r>
            <a:r>
              <a:rPr lang="ru-RU" sz="2400" dirty="0" smtClean="0"/>
              <a:t>Тепловыделение, сложность системы</a:t>
            </a: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513" y="2803340"/>
            <a:ext cx="5539400" cy="2894884"/>
          </a:xfrm>
          <a:prstGeom prst="rect">
            <a:avLst/>
          </a:prstGeom>
        </p:spPr>
      </p:pic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3586924"/>
              </p:ext>
            </p:extLst>
          </p:nvPr>
        </p:nvGraphicFramePr>
        <p:xfrm>
          <a:off x="239874" y="2803340"/>
          <a:ext cx="4968552" cy="31798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4" name="Точечный рисунок" r:id="rId4" imgW="7620120" imgH="4876920" progId="Paint.Picture">
                  <p:embed/>
                </p:oleObj>
              </mc:Choice>
              <mc:Fallback>
                <p:oleObj name="Точечный рисунок" r:id="rId4" imgW="7620120" imgH="48769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39874" y="2803340"/>
                        <a:ext cx="4968552" cy="31798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5692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10972800" cy="1066800"/>
          </a:xfrm>
        </p:spPr>
        <p:txBody>
          <a:bodyPr/>
          <a:lstStyle/>
          <a:p>
            <a:r>
              <a:rPr lang="ru-RU" dirty="0" smtClean="0"/>
              <a:t>Химическая накачка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08720"/>
            <a:ext cx="12192000" cy="5949280"/>
          </a:xfrm>
        </p:spPr>
        <p:txBody>
          <a:bodyPr>
            <a:normAutofit/>
          </a:bodyPr>
          <a:lstStyle/>
          <a:p>
            <a:pPr algn="just">
              <a:buFontTx/>
              <a:buChar char="-"/>
            </a:pPr>
            <a:r>
              <a:rPr lang="ru-RU" sz="2400" dirty="0" smtClean="0"/>
              <a:t>метод накачки лазера, при котором возбуждение АС происходит за счет энергии экзотермических химических реакций. </a:t>
            </a:r>
          </a:p>
          <a:p>
            <a:pPr marL="109728" indent="0" algn="just">
              <a:buNone/>
            </a:pPr>
            <a:r>
              <a:rPr lang="ru-RU" sz="2400" dirty="0" smtClean="0"/>
              <a:t>Основные примеры лазеров с химической накачкой</a:t>
            </a:r>
            <a:r>
              <a:rPr lang="en-US" sz="2400" dirty="0" smtClean="0"/>
              <a:t>:</a:t>
            </a:r>
          </a:p>
          <a:p>
            <a:pPr algn="just"/>
            <a:r>
              <a:rPr lang="ru-RU" sz="2400" dirty="0" smtClean="0"/>
              <a:t>Фтороводородный лазер </a:t>
            </a:r>
            <a:r>
              <a:rPr lang="en-US" sz="2400" dirty="0" smtClean="0"/>
              <a:t>HF;</a:t>
            </a:r>
          </a:p>
          <a:p>
            <a:pPr algn="just"/>
            <a:r>
              <a:rPr lang="en-US" sz="2400" dirty="0" smtClean="0"/>
              <a:t>COIL-</a:t>
            </a:r>
            <a:r>
              <a:rPr lang="ru-RU" sz="2400" dirty="0" smtClean="0"/>
              <a:t>лазер</a:t>
            </a:r>
            <a:r>
              <a:rPr lang="en-US" sz="2400" dirty="0" smtClean="0"/>
              <a:t>;</a:t>
            </a:r>
          </a:p>
          <a:p>
            <a:pPr algn="just"/>
            <a:r>
              <a:rPr lang="ru-RU" sz="2400" dirty="0" smtClean="0"/>
              <a:t>Лазеры на парах щелочных металлов (натрий, калий)</a:t>
            </a: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+ Высокая мощность, компактность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marL="109728" indent="0" algn="just">
              <a:buNone/>
            </a:pPr>
            <a:r>
              <a:rPr lang="en-US" sz="2400" dirty="0" smtClean="0"/>
              <a:t>- </a:t>
            </a:r>
            <a:r>
              <a:rPr lang="ru-RU" sz="2400" dirty="0" smtClean="0"/>
              <a:t>Взрывоопасность, сложность </a:t>
            </a:r>
            <a:r>
              <a:rPr lang="ru-RU" sz="2400" dirty="0" err="1" smtClean="0"/>
              <a:t>эксплутации</a:t>
            </a:r>
            <a:r>
              <a:rPr lang="ru-RU" sz="2400" dirty="0" smtClean="0"/>
              <a:t>.</a:t>
            </a: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27307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3432" y="188640"/>
            <a:ext cx="10972800" cy="1066800"/>
          </a:xfrm>
        </p:spPr>
        <p:txBody>
          <a:bodyPr/>
          <a:lstStyle/>
          <a:p>
            <a:r>
              <a:rPr lang="ru-RU" dirty="0" smtClean="0"/>
              <a:t>По длине волны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196752"/>
            <a:ext cx="12192000" cy="1512168"/>
          </a:xfrm>
        </p:spPr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ru-RU" dirty="0" smtClean="0"/>
              <a:t>Классификация лазеров по длине волны основана на диапазоне спектра, в котором они генерируют излучение. Длина волны определяет области применения лазера.</a:t>
            </a:r>
          </a:p>
          <a:p>
            <a:pPr marL="109728" indent="0" algn="just">
              <a:buNone/>
            </a:pPr>
            <a:endParaRPr lang="ru-RU" dirty="0" smtClean="0"/>
          </a:p>
          <a:p>
            <a:pPr marL="109728" indent="0" algn="just">
              <a:buNone/>
            </a:pPr>
            <a:endParaRPr lang="ru-RU" dirty="0"/>
          </a:p>
        </p:txBody>
      </p:sp>
      <p:sp>
        <p:nvSpPr>
          <p:cNvPr id="4" name="Объект 2"/>
          <p:cNvSpPr txBox="1">
            <a:spLocks/>
          </p:cNvSpPr>
          <p:nvPr/>
        </p:nvSpPr>
        <p:spPr>
          <a:xfrm>
            <a:off x="0" y="2708920"/>
            <a:ext cx="5955879" cy="4149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0" algn="just">
              <a:buNone/>
            </a:pPr>
            <a:r>
              <a:rPr lang="ru-RU" sz="2400" b="1" dirty="0" smtClean="0"/>
              <a:t>Ультрафиолетовые (УФ)</a:t>
            </a:r>
          </a:p>
          <a:p>
            <a:pPr marL="109728" indent="0" algn="just">
              <a:buNone/>
            </a:pPr>
            <a:r>
              <a:rPr lang="ru-RU" sz="2400" dirty="0" smtClean="0"/>
              <a:t>Диапазон</a:t>
            </a:r>
            <a:r>
              <a:rPr lang="en-US" sz="2400" dirty="0" smtClean="0"/>
              <a:t>: </a:t>
            </a:r>
            <a:r>
              <a:rPr lang="ru-RU" sz="2400" dirty="0" smtClean="0"/>
              <a:t>100-400 </a:t>
            </a:r>
            <a:r>
              <a:rPr lang="ru-RU" sz="2400" dirty="0" err="1" smtClean="0"/>
              <a:t>нм</a:t>
            </a:r>
            <a:endParaRPr lang="ru-RU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Примеры</a:t>
            </a:r>
            <a:r>
              <a:rPr lang="en-US" sz="2400" dirty="0" smtClean="0"/>
              <a:t>:</a:t>
            </a:r>
            <a:r>
              <a:rPr lang="en-US" sz="2400" dirty="0"/>
              <a:t> </a:t>
            </a:r>
            <a:r>
              <a:rPr lang="ru-RU" sz="2400" dirty="0" smtClean="0"/>
              <a:t>Эксимерные лазеры, лазеры на азоте.</a:t>
            </a:r>
            <a:endParaRPr lang="en-US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Применение</a:t>
            </a:r>
            <a:r>
              <a:rPr lang="en-US" sz="2400" dirty="0" smtClean="0"/>
              <a:t>:</a:t>
            </a:r>
            <a:r>
              <a:rPr lang="ru-RU" sz="2400" dirty="0" smtClean="0"/>
              <a:t> фотолитографи</a:t>
            </a:r>
            <a:r>
              <a:rPr lang="ru-RU" sz="2400" dirty="0"/>
              <a:t>я</a:t>
            </a:r>
            <a:r>
              <a:rPr lang="ru-RU" sz="2400" dirty="0" smtClean="0"/>
              <a:t>, коррекция зрения.</a:t>
            </a:r>
          </a:p>
          <a:p>
            <a:pPr marL="109728" indent="0" algn="just">
              <a:buFont typeface="Georgia"/>
              <a:buNone/>
            </a:pPr>
            <a:endParaRPr lang="ru-RU" dirty="0" smtClean="0"/>
          </a:p>
          <a:p>
            <a:pPr marL="109728" indent="0" algn="just">
              <a:buFont typeface="Georgia"/>
              <a:buNone/>
            </a:pPr>
            <a:endParaRPr lang="ru-RU" dirty="0"/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5955879" y="2708920"/>
            <a:ext cx="6236121" cy="41490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0" algn="just">
              <a:buNone/>
            </a:pPr>
            <a:r>
              <a:rPr lang="ru-RU" sz="2400" b="1" dirty="0" smtClean="0"/>
              <a:t>Видимые лазеры</a:t>
            </a:r>
          </a:p>
          <a:p>
            <a:pPr marL="109728" indent="0" algn="just">
              <a:buNone/>
            </a:pPr>
            <a:r>
              <a:rPr lang="ru-RU" sz="2400" dirty="0" smtClean="0"/>
              <a:t>Диапазон</a:t>
            </a:r>
            <a:r>
              <a:rPr lang="en-US" sz="2400" dirty="0" smtClean="0"/>
              <a:t>:</a:t>
            </a:r>
            <a:r>
              <a:rPr lang="ru-RU" sz="2400" dirty="0" smtClean="0"/>
              <a:t> 400-700 </a:t>
            </a:r>
            <a:r>
              <a:rPr lang="ru-RU" sz="2400" dirty="0" err="1" smtClean="0"/>
              <a:t>нм</a:t>
            </a:r>
            <a:endParaRPr lang="en-US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Примеры</a:t>
            </a:r>
            <a:r>
              <a:rPr lang="en-US" sz="2400" dirty="0" smtClean="0"/>
              <a:t>:He-Ne</a:t>
            </a:r>
            <a:r>
              <a:rPr lang="ru-RU" sz="2400" dirty="0" smtClean="0"/>
              <a:t>-лазер, ПП-лазеры, аргоновый лазер. </a:t>
            </a:r>
            <a:endParaRPr lang="en-US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Применение</a:t>
            </a:r>
            <a:r>
              <a:rPr lang="en-US" sz="2400" dirty="0" smtClean="0"/>
              <a:t>:</a:t>
            </a:r>
            <a:r>
              <a:rPr lang="ru-RU" sz="2400" dirty="0" smtClean="0"/>
              <a:t> лазерны</a:t>
            </a:r>
            <a:r>
              <a:rPr lang="ru-RU" sz="2400" dirty="0"/>
              <a:t>е</a:t>
            </a:r>
            <a:r>
              <a:rPr lang="ru-RU" sz="2400" dirty="0" smtClean="0"/>
              <a:t> указки, медицина, наука, военная техника.</a:t>
            </a:r>
            <a:endParaRPr lang="ru-RU" dirty="0" smtClean="0"/>
          </a:p>
          <a:p>
            <a:pPr marL="109728" indent="0" algn="just">
              <a:buFont typeface="Georgia"/>
              <a:buNone/>
            </a:pP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600" b="12201"/>
          <a:stretch/>
        </p:blipFill>
        <p:spPr>
          <a:xfrm>
            <a:off x="7421055" y="5157192"/>
            <a:ext cx="3305769" cy="1527244"/>
          </a:xfrm>
          <a:prstGeom prst="rect">
            <a:avLst/>
          </a:prstGeom>
        </p:spPr>
      </p:pic>
      <p:graphicFrame>
        <p:nvGraphicFramePr>
          <p:cNvPr id="7" name="Объект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0858172"/>
              </p:ext>
            </p:extLst>
          </p:nvPr>
        </p:nvGraphicFramePr>
        <p:xfrm>
          <a:off x="1271464" y="5157192"/>
          <a:ext cx="2613223" cy="1469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9" name="Точечный рисунок" r:id="rId4" imgW="11430000" imgH="6429240" progId="Paint.Picture">
                  <p:embed/>
                </p:oleObj>
              </mc:Choice>
              <mc:Fallback>
                <p:oleObj name="Точечный рисунок" r:id="rId4" imgW="11430000" imgH="64292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71464" y="5157192"/>
                        <a:ext cx="2613223" cy="1469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9671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Объект 2"/>
          <p:cNvSpPr txBox="1">
            <a:spLocks/>
          </p:cNvSpPr>
          <p:nvPr/>
        </p:nvSpPr>
        <p:spPr>
          <a:xfrm>
            <a:off x="4199112" y="741605"/>
            <a:ext cx="3913112" cy="611639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0" algn="just">
              <a:buNone/>
            </a:pPr>
            <a:r>
              <a:rPr lang="ru-RU" sz="2400" b="1" dirty="0" smtClean="0"/>
              <a:t>Средние ИК</a:t>
            </a:r>
          </a:p>
          <a:p>
            <a:pPr marL="109728" indent="0" algn="just">
              <a:buNone/>
            </a:pPr>
            <a:r>
              <a:rPr lang="ru-RU" sz="2400" dirty="0" smtClean="0"/>
              <a:t>Диапазон</a:t>
            </a:r>
            <a:r>
              <a:rPr lang="en-US" sz="2400" dirty="0" smtClean="0"/>
              <a:t>: </a:t>
            </a:r>
            <a:r>
              <a:rPr lang="ru-RU" sz="2400" dirty="0" smtClean="0"/>
              <a:t>3-30 мкм</a:t>
            </a:r>
          </a:p>
          <a:p>
            <a:pPr marL="109728" indent="0" algn="just">
              <a:buNone/>
            </a:pPr>
            <a:r>
              <a:rPr lang="ru-RU" sz="2400" dirty="0" smtClean="0"/>
              <a:t>Примеры</a:t>
            </a:r>
            <a:r>
              <a:rPr lang="en-US" sz="2400" dirty="0" smtClean="0"/>
              <a:t>:</a:t>
            </a:r>
            <a:r>
              <a:rPr lang="en-US" sz="2400" dirty="0"/>
              <a:t> </a:t>
            </a:r>
            <a:r>
              <a:rPr lang="en-US" sz="2400" dirty="0" smtClean="0"/>
              <a:t>CO2-</a:t>
            </a:r>
            <a:r>
              <a:rPr lang="ru-RU" sz="2400" dirty="0" smtClean="0"/>
              <a:t>лазер, КК-лазеры.</a:t>
            </a:r>
            <a:endParaRPr lang="en-US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Применение</a:t>
            </a:r>
            <a:r>
              <a:rPr lang="en-US" sz="2400" dirty="0" smtClean="0"/>
              <a:t>:</a:t>
            </a:r>
            <a:r>
              <a:rPr lang="ru-RU" sz="2400" dirty="0" smtClean="0"/>
              <a:t> промышленность, медицина, спектроскопия.</a:t>
            </a:r>
          </a:p>
          <a:p>
            <a:pPr marL="109728" indent="0" algn="just">
              <a:buFont typeface="Georgia"/>
              <a:buNone/>
            </a:pPr>
            <a:endParaRPr lang="ru-RU" dirty="0" smtClean="0"/>
          </a:p>
          <a:p>
            <a:pPr marL="109728" indent="0" algn="just">
              <a:buFont typeface="Georgia"/>
              <a:buNone/>
            </a:pPr>
            <a:endParaRPr lang="ru-RU" dirty="0"/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8112224" y="741604"/>
            <a:ext cx="4079776" cy="611639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0" algn="just">
              <a:buNone/>
            </a:pPr>
            <a:r>
              <a:rPr lang="ru-RU" sz="2400" b="1" dirty="0" smtClean="0"/>
              <a:t>Дальние ИК</a:t>
            </a:r>
          </a:p>
          <a:p>
            <a:pPr marL="109728" indent="0" algn="just">
              <a:buNone/>
            </a:pPr>
            <a:r>
              <a:rPr lang="ru-RU" sz="2400" dirty="0" smtClean="0"/>
              <a:t>Диапазон</a:t>
            </a:r>
            <a:r>
              <a:rPr lang="en-US" sz="2400" dirty="0" smtClean="0"/>
              <a:t>: </a:t>
            </a:r>
            <a:r>
              <a:rPr lang="ru-RU" sz="2400" dirty="0" smtClean="0"/>
              <a:t>30-1000 мкм</a:t>
            </a:r>
          </a:p>
          <a:p>
            <a:pPr marL="109728" indent="0" algn="just">
              <a:buNone/>
            </a:pPr>
            <a:r>
              <a:rPr lang="ru-RU" sz="2400" dirty="0" smtClean="0"/>
              <a:t>Примеры</a:t>
            </a:r>
            <a:r>
              <a:rPr lang="en-US" sz="2400" dirty="0" smtClean="0"/>
              <a:t>:</a:t>
            </a:r>
            <a:r>
              <a:rPr lang="ru-RU" sz="2400" dirty="0" smtClean="0"/>
              <a:t> лазеры на свободных электронах, молекулярные</a:t>
            </a:r>
            <a:endParaRPr lang="en-US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Применение</a:t>
            </a:r>
            <a:r>
              <a:rPr lang="en-US" sz="2400" dirty="0" smtClean="0"/>
              <a:t>:</a:t>
            </a:r>
            <a:r>
              <a:rPr lang="ru-RU" sz="2400" dirty="0" smtClean="0"/>
              <a:t> изучение молекулярных структур, медицина, сканеры</a:t>
            </a:r>
          </a:p>
          <a:p>
            <a:pPr marL="109728" indent="0" algn="just">
              <a:buFont typeface="Georgia"/>
              <a:buNone/>
            </a:pPr>
            <a:endParaRPr lang="ru-RU" dirty="0" smtClean="0"/>
          </a:p>
          <a:p>
            <a:pPr marL="109728" indent="0" algn="just">
              <a:buFont typeface="Georgia"/>
              <a:buNone/>
            </a:pPr>
            <a:endParaRPr lang="ru-RU" dirty="0"/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0" y="741606"/>
            <a:ext cx="4199112" cy="6116393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0" algn="just">
              <a:buNone/>
            </a:pPr>
            <a:r>
              <a:rPr lang="ru-RU" sz="2400" b="1" dirty="0" smtClean="0"/>
              <a:t>Ближние ИК</a:t>
            </a:r>
          </a:p>
          <a:p>
            <a:pPr marL="109728" indent="0" algn="just">
              <a:buNone/>
            </a:pPr>
            <a:r>
              <a:rPr lang="ru-RU" sz="2400" dirty="0" smtClean="0"/>
              <a:t>Диапазон</a:t>
            </a:r>
            <a:r>
              <a:rPr lang="en-US" sz="2400" dirty="0" smtClean="0"/>
              <a:t>: </a:t>
            </a:r>
            <a:r>
              <a:rPr lang="ru-RU" sz="2400" dirty="0" smtClean="0"/>
              <a:t>0,7-3 мкм</a:t>
            </a:r>
          </a:p>
          <a:p>
            <a:pPr marL="109728" indent="0" algn="just">
              <a:buNone/>
            </a:pPr>
            <a:r>
              <a:rPr lang="ru-RU" sz="2400" dirty="0" smtClean="0"/>
              <a:t>Примеры</a:t>
            </a:r>
            <a:r>
              <a:rPr lang="en-US" sz="2400" dirty="0" smtClean="0"/>
              <a:t>:</a:t>
            </a:r>
            <a:r>
              <a:rPr lang="en-US" sz="2400" dirty="0"/>
              <a:t> </a:t>
            </a:r>
            <a:r>
              <a:rPr lang="en-US" sz="2400" dirty="0" err="1" smtClean="0"/>
              <a:t>Nd:YAG</a:t>
            </a:r>
            <a:r>
              <a:rPr lang="ru-RU" sz="2400" dirty="0" smtClean="0"/>
              <a:t>, диоды, волоконные</a:t>
            </a:r>
            <a:endParaRPr lang="en-US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Применение</a:t>
            </a:r>
            <a:r>
              <a:rPr lang="en-US" sz="2400" dirty="0" smtClean="0"/>
              <a:t>:</a:t>
            </a:r>
            <a:r>
              <a:rPr lang="ru-RU" sz="2400" dirty="0" smtClean="0"/>
              <a:t> телекоммуникации, промышленность, медицина</a:t>
            </a:r>
            <a:endParaRPr lang="ru-RU" dirty="0" smtClean="0"/>
          </a:p>
          <a:p>
            <a:pPr marL="109728" indent="0" algn="just">
              <a:buFont typeface="Georgia"/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9436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59496" y="188640"/>
            <a:ext cx="10972800" cy="1066800"/>
          </a:xfrm>
        </p:spPr>
        <p:txBody>
          <a:bodyPr/>
          <a:lstStyle/>
          <a:p>
            <a:r>
              <a:rPr lang="ru-RU" dirty="0" smtClean="0"/>
              <a:t>По мощности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80728"/>
            <a:ext cx="12192000" cy="5593808"/>
          </a:xfrm>
        </p:spPr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ru-RU" sz="2400" dirty="0" smtClean="0"/>
              <a:t>Мощность лазера определяет интенсивность излучения и выбирает спектр его задач.</a:t>
            </a:r>
          </a:p>
          <a:p>
            <a:pPr algn="just"/>
            <a:r>
              <a:rPr lang="ru-RU" sz="2400" dirty="0" smtClean="0"/>
              <a:t>Маломощные – до 1 мВт</a:t>
            </a:r>
          </a:p>
          <a:p>
            <a:pPr marL="109728" indent="0" algn="just">
              <a:buNone/>
            </a:pPr>
            <a:r>
              <a:rPr lang="ru-RU" sz="2400" dirty="0" smtClean="0"/>
              <a:t>Применение</a:t>
            </a:r>
            <a:r>
              <a:rPr lang="en-US" sz="2400" dirty="0" smtClean="0"/>
              <a:t>: </a:t>
            </a:r>
            <a:r>
              <a:rPr lang="ru-RU" sz="2400" dirty="0" smtClean="0"/>
              <a:t>лазерные указки, оптические мыши, приводы </a:t>
            </a:r>
            <a:r>
              <a:rPr lang="en-US" sz="2400" dirty="0" smtClean="0"/>
              <a:t>CD-DVD</a:t>
            </a:r>
            <a:endParaRPr lang="ru-RU" sz="2400" dirty="0" smtClean="0"/>
          </a:p>
          <a:p>
            <a:pPr algn="just"/>
            <a:r>
              <a:rPr lang="ru-RU" sz="2400" dirty="0" smtClean="0"/>
              <a:t>Низкой мощности – 1-100 мВт</a:t>
            </a:r>
          </a:p>
          <a:p>
            <a:pPr marL="109728" indent="0" algn="just">
              <a:buNone/>
            </a:pPr>
            <a:r>
              <a:rPr lang="ru-RU" sz="2400" dirty="0" smtClean="0"/>
              <a:t>Применение</a:t>
            </a:r>
            <a:r>
              <a:rPr lang="en-US" sz="2400" dirty="0"/>
              <a:t>: </a:t>
            </a:r>
            <a:r>
              <a:rPr lang="ru-RU" sz="2400" dirty="0"/>
              <a:t>л</a:t>
            </a:r>
            <a:r>
              <a:rPr lang="ru-RU" sz="2400" dirty="0" smtClean="0"/>
              <a:t>азерные уровни, малые дальномеры, физиотерапевтические устройства</a:t>
            </a:r>
            <a:r>
              <a:rPr lang="en-US" sz="2400" dirty="0" smtClean="0"/>
              <a:t>;</a:t>
            </a:r>
          </a:p>
          <a:p>
            <a:pPr algn="just"/>
            <a:r>
              <a:rPr lang="ru-RU" sz="2400" dirty="0" smtClean="0"/>
              <a:t>Средней мощности – 100 мВт – 1 Вт</a:t>
            </a:r>
          </a:p>
          <a:p>
            <a:pPr marL="109728" indent="0" algn="just">
              <a:buNone/>
            </a:pPr>
            <a:r>
              <a:rPr lang="ru-RU" sz="2400" dirty="0"/>
              <a:t>Применение</a:t>
            </a:r>
            <a:r>
              <a:rPr lang="en-US" sz="2400" dirty="0"/>
              <a:t>: </a:t>
            </a:r>
            <a:r>
              <a:rPr lang="ru-RU" sz="2400" dirty="0"/>
              <a:t>г</a:t>
            </a:r>
            <a:r>
              <a:rPr lang="ru-RU" sz="2400" dirty="0" smtClean="0"/>
              <a:t>равировка, проекторы, косметология</a:t>
            </a:r>
            <a:r>
              <a:rPr lang="en-US" sz="2400" dirty="0" smtClean="0"/>
              <a:t>;</a:t>
            </a:r>
            <a:endParaRPr lang="ru-RU" sz="2400" dirty="0" smtClean="0"/>
          </a:p>
          <a:p>
            <a:pPr algn="just"/>
            <a:r>
              <a:rPr lang="ru-RU" sz="2400" dirty="0" smtClean="0"/>
              <a:t>Высокой мощности – 1-100 Вт</a:t>
            </a:r>
            <a:endParaRPr lang="en-US" sz="2400" dirty="0"/>
          </a:p>
          <a:p>
            <a:pPr marL="109728" indent="0" algn="just">
              <a:buNone/>
            </a:pPr>
            <a:r>
              <a:rPr lang="ru-RU" sz="2400" dirty="0"/>
              <a:t>Применение</a:t>
            </a:r>
            <a:r>
              <a:rPr lang="en-US" sz="2400" dirty="0"/>
              <a:t>: </a:t>
            </a:r>
            <a:r>
              <a:rPr lang="ru-RU" sz="2400" dirty="0"/>
              <a:t>р</a:t>
            </a:r>
            <a:r>
              <a:rPr lang="ru-RU" sz="2400" dirty="0" smtClean="0"/>
              <a:t>езка, сварка, хирургия, научные эксперименты</a:t>
            </a:r>
            <a:r>
              <a:rPr lang="en-US" sz="2400" dirty="0" smtClean="0"/>
              <a:t>;</a:t>
            </a:r>
          </a:p>
          <a:p>
            <a:pPr algn="just"/>
            <a:r>
              <a:rPr lang="ru-RU" sz="2400" dirty="0" smtClean="0"/>
              <a:t>Сверхвысокой мощности – 100 Вт – 1 МВт</a:t>
            </a:r>
          </a:p>
          <a:p>
            <a:pPr marL="109728" indent="0" algn="just">
              <a:buNone/>
            </a:pPr>
            <a:r>
              <a:rPr lang="ru-RU" sz="2400" dirty="0"/>
              <a:t>Применение</a:t>
            </a:r>
            <a:r>
              <a:rPr lang="en-US" sz="2400" dirty="0"/>
              <a:t>: </a:t>
            </a:r>
            <a:r>
              <a:rPr lang="ru-RU" sz="2400" dirty="0"/>
              <a:t>резка, сварка, </a:t>
            </a:r>
            <a:r>
              <a:rPr lang="ru-RU" sz="2400" dirty="0" smtClean="0"/>
              <a:t>лазерное оружие, наука</a:t>
            </a:r>
            <a:r>
              <a:rPr lang="en-US" sz="2400" dirty="0" smtClean="0"/>
              <a:t>;</a:t>
            </a:r>
          </a:p>
          <a:p>
            <a:pPr algn="just"/>
            <a:r>
              <a:rPr lang="ru-RU" sz="2400" dirty="0" smtClean="0"/>
              <a:t>Экстремально высокой мощности – более 1 МВт</a:t>
            </a:r>
            <a:endParaRPr lang="en-US" sz="2400" dirty="0"/>
          </a:p>
          <a:p>
            <a:pPr marL="109728" indent="0" algn="just">
              <a:buNone/>
            </a:pPr>
            <a:r>
              <a:rPr lang="ru-RU" sz="2400" dirty="0" smtClean="0"/>
              <a:t>Применения</a:t>
            </a:r>
            <a:r>
              <a:rPr lang="en-US" sz="2400" dirty="0" smtClean="0"/>
              <a:t>: </a:t>
            </a:r>
            <a:r>
              <a:rPr lang="ru-RU" sz="2400" dirty="0" smtClean="0"/>
              <a:t>термоядерный синтез, ПРО, лазерное оружие, лазерные двигатели.</a:t>
            </a:r>
            <a:endParaRPr lang="en-US" sz="2400" dirty="0" smtClean="0"/>
          </a:p>
          <a:p>
            <a:endParaRPr lang="en-US" dirty="0" smtClean="0"/>
          </a:p>
          <a:p>
            <a:pPr marL="109728" indent="0">
              <a:buNone/>
            </a:pPr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412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416" y="188640"/>
            <a:ext cx="10972800" cy="1066800"/>
          </a:xfrm>
        </p:spPr>
        <p:txBody>
          <a:bodyPr/>
          <a:lstStyle/>
          <a:p>
            <a:r>
              <a:rPr lang="ru-RU" dirty="0" smtClean="0"/>
              <a:t>По режиму работы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052736"/>
            <a:ext cx="12192000" cy="4325112"/>
          </a:xfrm>
        </p:spPr>
        <p:txBody>
          <a:bodyPr/>
          <a:lstStyle/>
          <a:p>
            <a:pPr marL="109728" indent="0" algn="just">
              <a:buNone/>
            </a:pPr>
            <a:r>
              <a:rPr lang="ru-RU" dirty="0" smtClean="0"/>
              <a:t>Лазеры бывают</a:t>
            </a:r>
            <a:r>
              <a:rPr lang="en-US" dirty="0" smtClean="0"/>
              <a:t>:</a:t>
            </a:r>
          </a:p>
          <a:p>
            <a:pPr algn="just"/>
            <a:r>
              <a:rPr lang="ru-RU" dirty="0" smtClean="0"/>
              <a:t>Непрерывные, генерирующие излучение постоянно и имеющие постоянную мощность излучения</a:t>
            </a:r>
            <a:r>
              <a:rPr lang="en-US" dirty="0" smtClean="0"/>
              <a:t>;</a:t>
            </a:r>
          </a:p>
          <a:p>
            <a:pPr algn="just"/>
            <a:r>
              <a:rPr lang="ru-RU" dirty="0" smtClean="0"/>
              <a:t>Импульсные, излучающие энергию в виде коротких импульсов, длительность которых может варьироваться от нано- до </a:t>
            </a:r>
            <a:r>
              <a:rPr lang="ru-RU" dirty="0" err="1" smtClean="0"/>
              <a:t>фемтосекунд</a:t>
            </a:r>
            <a:r>
              <a:rPr lang="ru-RU" dirty="0"/>
              <a:t> </a:t>
            </a:r>
            <a:r>
              <a:rPr lang="ru-RU" dirty="0" smtClean="0"/>
              <a:t>(наносекундные, пикосекундные, </a:t>
            </a:r>
            <a:r>
              <a:rPr lang="ru-RU" dirty="0" err="1" smtClean="0"/>
              <a:t>фемтосекундные</a:t>
            </a:r>
            <a:r>
              <a:rPr lang="ru-RU" dirty="0" smtClean="0"/>
              <a:t>)</a:t>
            </a:r>
          </a:p>
          <a:p>
            <a:pPr algn="just"/>
            <a:r>
              <a:rPr lang="ru-RU" dirty="0" smtClean="0"/>
              <a:t>Модулированные – с излучением с модуляцией мощности, частоты или фазы.</a:t>
            </a:r>
          </a:p>
        </p:txBody>
      </p:sp>
    </p:spTree>
    <p:extLst>
      <p:ext uri="{BB962C8B-B14F-4D97-AF65-F5344CB8AC3E}">
        <p14:creationId xmlns:p14="http://schemas.microsoft.com/office/powerpoint/2010/main" val="509279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55440" y="188640"/>
            <a:ext cx="10972800" cy="1066800"/>
          </a:xfrm>
        </p:spPr>
        <p:txBody>
          <a:bodyPr/>
          <a:lstStyle/>
          <a:p>
            <a:r>
              <a:rPr lang="ru-RU" dirty="0" smtClean="0"/>
              <a:t>По назначению </a:t>
            </a:r>
            <a:endParaRPr lang="ru-RU" dirty="0"/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0" y="1196752"/>
            <a:ext cx="5519936" cy="5661248"/>
          </a:xfrm>
        </p:spPr>
        <p:txBody>
          <a:bodyPr>
            <a:normAutofit/>
          </a:bodyPr>
          <a:lstStyle/>
          <a:p>
            <a:pPr marL="624078" indent="-514350">
              <a:buAutoNum type="arabicPeriod"/>
            </a:pPr>
            <a:r>
              <a:rPr lang="ru-RU" dirty="0" smtClean="0"/>
              <a:t>Промышленные</a:t>
            </a:r>
            <a:r>
              <a:rPr lang="en-US" dirty="0" smtClean="0"/>
              <a:t>;</a:t>
            </a:r>
            <a:endParaRPr lang="ru-RU" dirty="0" smtClean="0"/>
          </a:p>
          <a:p>
            <a:pPr marL="624078" indent="-514350">
              <a:buAutoNum type="arabicPeriod"/>
            </a:pPr>
            <a:r>
              <a:rPr lang="ru-RU" dirty="0" smtClean="0"/>
              <a:t>Медицинские</a:t>
            </a:r>
            <a:r>
              <a:rPr lang="en-US" dirty="0" smtClean="0"/>
              <a:t>;</a:t>
            </a:r>
          </a:p>
          <a:p>
            <a:pPr marL="624078" indent="-514350">
              <a:buAutoNum type="arabicPeriod"/>
            </a:pPr>
            <a:r>
              <a:rPr lang="ru-RU" dirty="0" smtClean="0"/>
              <a:t>Научные</a:t>
            </a:r>
            <a:r>
              <a:rPr lang="en-US" dirty="0" smtClean="0"/>
              <a:t>;</a:t>
            </a:r>
          </a:p>
          <a:p>
            <a:pPr marL="624078" indent="-514350">
              <a:buAutoNum type="arabicPeriod"/>
            </a:pPr>
            <a:r>
              <a:rPr lang="ru-RU" dirty="0" smtClean="0"/>
              <a:t>Телекоммуникационные</a:t>
            </a:r>
            <a:r>
              <a:rPr lang="en-US" dirty="0" smtClean="0"/>
              <a:t>;</a:t>
            </a:r>
          </a:p>
          <a:p>
            <a:pPr marL="624078" indent="-514350">
              <a:buAutoNum type="arabicPeriod"/>
            </a:pPr>
            <a:r>
              <a:rPr lang="ru-RU" dirty="0" smtClean="0"/>
              <a:t>Военные</a:t>
            </a:r>
            <a:r>
              <a:rPr lang="en-US" dirty="0" smtClean="0"/>
              <a:t>;</a:t>
            </a:r>
          </a:p>
          <a:p>
            <a:pPr marL="624078" indent="-514350">
              <a:buAutoNum type="arabicPeriod"/>
            </a:pPr>
            <a:r>
              <a:rPr lang="ru-RU" dirty="0" smtClean="0"/>
              <a:t>Бытовые</a:t>
            </a:r>
            <a:r>
              <a:rPr lang="en-US" dirty="0" smtClean="0"/>
              <a:t>;</a:t>
            </a:r>
          </a:p>
          <a:p>
            <a:pPr marL="624078" indent="-514350">
              <a:buAutoNum type="arabicPeriod"/>
            </a:pPr>
            <a:r>
              <a:rPr lang="ru-RU" dirty="0" smtClean="0"/>
              <a:t>Для искусства и развлечений</a:t>
            </a:r>
            <a:r>
              <a:rPr lang="en-US" dirty="0" smtClean="0"/>
              <a:t>;</a:t>
            </a:r>
          </a:p>
          <a:p>
            <a:pPr marL="624078" indent="-514350">
              <a:buAutoNum type="arabicPeriod"/>
            </a:pPr>
            <a:r>
              <a:rPr lang="ru-RU" dirty="0" smtClean="0"/>
              <a:t>Для экологии и безопасности</a:t>
            </a:r>
            <a:r>
              <a:rPr lang="en-US" dirty="0" smtClean="0"/>
              <a:t>;</a:t>
            </a:r>
            <a:endParaRPr lang="en-US" dirty="0"/>
          </a:p>
          <a:p>
            <a:pPr marL="624078" indent="-514350">
              <a:buAutoNum type="arabicPeriod"/>
            </a:pPr>
            <a:r>
              <a:rPr lang="ru-RU" dirty="0" smtClean="0"/>
              <a:t>Космические</a:t>
            </a:r>
            <a:r>
              <a:rPr lang="en-US" dirty="0" smtClean="0"/>
              <a:t>;</a:t>
            </a:r>
          </a:p>
          <a:p>
            <a:pPr marL="624078" indent="-514350">
              <a:buAutoNum type="arabicPeriod"/>
            </a:pPr>
            <a:r>
              <a:rPr lang="ru-RU" dirty="0" smtClean="0"/>
              <a:t>Метрологические</a:t>
            </a:r>
            <a:r>
              <a:rPr lang="en-US" dirty="0" smtClean="0"/>
              <a:t>;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6028" y="661062"/>
            <a:ext cx="3672408" cy="2075478"/>
          </a:xfrm>
          <a:prstGeom prst="rect">
            <a:avLst/>
          </a:prstGeom>
        </p:spPr>
      </p:pic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6775049"/>
              </p:ext>
            </p:extLst>
          </p:nvPr>
        </p:nvGraphicFramePr>
        <p:xfrm>
          <a:off x="8095557" y="1445151"/>
          <a:ext cx="3688271" cy="245860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6" name="Точечный рисунок" r:id="rId4" imgW="28575000" imgH="19050120" progId="Paint.Picture">
                  <p:embed/>
                </p:oleObj>
              </mc:Choice>
              <mc:Fallback>
                <p:oleObj name="Точечный рисунок" r:id="rId4" imgW="28575000" imgH="190501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095557" y="1445151"/>
                        <a:ext cx="3688271" cy="245860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6769190"/>
              </p:ext>
            </p:extLst>
          </p:nvPr>
        </p:nvGraphicFramePr>
        <p:xfrm>
          <a:off x="5451773" y="4725144"/>
          <a:ext cx="2540918" cy="16937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7" name="Точечный рисунок" r:id="rId6" imgW="11430000" imgH="7620120" progId="Paint.Picture">
                  <p:embed/>
                </p:oleObj>
              </mc:Choice>
              <mc:Fallback>
                <p:oleObj name="Точечный рисунок" r:id="rId6" imgW="11430000" imgH="76201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451773" y="4725144"/>
                        <a:ext cx="2540918" cy="16937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Рисунок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657" y="2917650"/>
            <a:ext cx="1693779" cy="169377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5456" y="4286068"/>
            <a:ext cx="4248472" cy="187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99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6503" y="188640"/>
            <a:ext cx="10972800" cy="1066800"/>
          </a:xfrm>
        </p:spPr>
        <p:txBody>
          <a:bodyPr/>
          <a:lstStyle/>
          <a:p>
            <a:r>
              <a:rPr lang="ru-RU" dirty="0" smtClean="0"/>
              <a:t>Классификация лазеров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052736"/>
            <a:ext cx="12192000" cy="1467608"/>
          </a:xfrm>
        </p:spPr>
        <p:txBody>
          <a:bodyPr/>
          <a:lstStyle/>
          <a:p>
            <a:pPr>
              <a:buFontTx/>
              <a:buChar char="-"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Систематизация лазеров по различным параметрам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Она помогает определить подходящий тип лазера для конкретных задач и условий использования.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0463997"/>
              </p:ext>
            </p:extLst>
          </p:nvPr>
        </p:nvGraphicFramePr>
        <p:xfrm>
          <a:off x="3345047" y="2708920"/>
          <a:ext cx="5535712" cy="36901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Точечный рисунок" r:id="rId3" imgW="28575000" imgH="19050120" progId="Paint.Picture">
                  <p:embed/>
                </p:oleObj>
              </mc:Choice>
              <mc:Fallback>
                <p:oleObj name="Точечный рисунок" r:id="rId3" imgW="28575000" imgH="190501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45047" y="2708920"/>
                        <a:ext cx="5535712" cy="36901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2922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20688"/>
            <a:ext cx="12192000" cy="6237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836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83432" y="188640"/>
            <a:ext cx="10972800" cy="1066800"/>
          </a:xfrm>
        </p:spPr>
        <p:txBody>
          <a:bodyPr/>
          <a:lstStyle/>
          <a:p>
            <a:r>
              <a:rPr lang="ru-RU" dirty="0" smtClean="0"/>
              <a:t>По типу активной среды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196752"/>
            <a:ext cx="12192000" cy="3456384"/>
          </a:xfrm>
        </p:spPr>
        <p:txBody>
          <a:bodyPr/>
          <a:lstStyle/>
          <a:p>
            <a:pPr marL="109728" indent="0" algn="just">
              <a:buNone/>
            </a:pPr>
            <a:r>
              <a:rPr lang="ru-RU" dirty="0" smtClean="0"/>
              <a:t>Лазеры в первую очередь классифицируются по типу активной среды.</a:t>
            </a:r>
          </a:p>
          <a:p>
            <a:pPr marL="109728" indent="0" algn="just">
              <a:buNone/>
            </a:pPr>
            <a:r>
              <a:rPr lang="ru-RU" dirty="0" smtClean="0"/>
              <a:t>Они бывают</a:t>
            </a:r>
            <a:r>
              <a:rPr lang="en-US" dirty="0" smtClean="0"/>
              <a:t>:</a:t>
            </a:r>
          </a:p>
          <a:p>
            <a:pPr algn="just"/>
            <a:r>
              <a:rPr lang="ru-RU" dirty="0" smtClean="0"/>
              <a:t>Твердотельные и волоконные</a:t>
            </a:r>
            <a:r>
              <a:rPr lang="en-US" dirty="0" smtClean="0"/>
              <a:t>;</a:t>
            </a:r>
          </a:p>
          <a:p>
            <a:pPr algn="just"/>
            <a:r>
              <a:rPr lang="ru-RU" dirty="0" smtClean="0"/>
              <a:t>Полупроводниковые</a:t>
            </a:r>
            <a:r>
              <a:rPr lang="en-US" dirty="0" smtClean="0"/>
              <a:t>;</a:t>
            </a:r>
          </a:p>
          <a:p>
            <a:pPr algn="just"/>
            <a:r>
              <a:rPr lang="ru-RU" dirty="0" smtClean="0"/>
              <a:t>Жидкостные</a:t>
            </a:r>
            <a:r>
              <a:rPr lang="en-US" dirty="0" smtClean="0"/>
              <a:t>;</a:t>
            </a:r>
            <a:endParaRPr lang="ru-RU" dirty="0" smtClean="0"/>
          </a:p>
          <a:p>
            <a:pPr algn="just"/>
            <a:r>
              <a:rPr lang="ru-RU" dirty="0" smtClean="0"/>
              <a:t>Газодинамические</a:t>
            </a:r>
            <a:r>
              <a:rPr lang="en-US" dirty="0" smtClean="0"/>
              <a:t>;</a:t>
            </a:r>
          </a:p>
          <a:p>
            <a:pPr algn="just"/>
            <a:r>
              <a:rPr lang="ru-RU" dirty="0" smtClean="0"/>
              <a:t>Газовые.</a:t>
            </a:r>
            <a:endParaRPr lang="en-US" dirty="0" smtClean="0"/>
          </a:p>
          <a:p>
            <a:pPr algn="just"/>
            <a:endParaRPr lang="ru-RU" dirty="0" smtClean="0"/>
          </a:p>
          <a:p>
            <a:pPr algn="just"/>
            <a:endParaRPr lang="ru-RU" dirty="0" smtClean="0"/>
          </a:p>
          <a:p>
            <a:pPr marL="109728" indent="0" algn="just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8054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95400" y="129952"/>
            <a:ext cx="10972800" cy="1066800"/>
          </a:xfrm>
        </p:spPr>
        <p:txBody>
          <a:bodyPr/>
          <a:lstStyle/>
          <a:p>
            <a:r>
              <a:rPr lang="ru-RU" dirty="0" smtClean="0"/>
              <a:t>Твердотельные лазеры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08720"/>
            <a:ext cx="12192000" cy="5949280"/>
          </a:xfrm>
        </p:spPr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ru-RU" sz="2400" dirty="0" smtClean="0"/>
              <a:t>В твердотельных лазерах АС представляет собой твердый материал (кристалл или стекло с примесями). Благодаря своим свойствам имеют самое разнообразное применение.</a:t>
            </a:r>
          </a:p>
          <a:p>
            <a:pPr marL="109728" indent="0" algn="just">
              <a:buNone/>
            </a:pPr>
            <a:r>
              <a:rPr lang="ru-RU" sz="2400" dirty="0" smtClean="0"/>
              <a:t>Примеры – рубин, </a:t>
            </a:r>
            <a:r>
              <a:rPr lang="en-US" sz="2400" dirty="0" err="1" smtClean="0"/>
              <a:t>Nd:YAG</a:t>
            </a:r>
            <a:r>
              <a:rPr lang="en-US" sz="2400" dirty="0" smtClean="0"/>
              <a:t> </a:t>
            </a:r>
            <a:r>
              <a:rPr lang="ru-RU" sz="2400" dirty="0" smtClean="0"/>
              <a:t>(</a:t>
            </a:r>
            <a:r>
              <a:rPr lang="ru-RU" sz="2400" dirty="0" err="1" smtClean="0"/>
              <a:t>неодимовый</a:t>
            </a:r>
            <a:r>
              <a:rPr lang="ru-RU" sz="2400" dirty="0" smtClean="0"/>
              <a:t>), титан-сапфир и т.д.</a:t>
            </a:r>
          </a:p>
          <a:p>
            <a:pPr marL="109728" indent="0" algn="just">
              <a:buNone/>
            </a:pPr>
            <a:r>
              <a:rPr lang="ru-RU" sz="2400" dirty="0" smtClean="0"/>
              <a:t>Обычно используют оптическую накачку (вспышка или лазерные диоды). Резонатор состоит из двух зеркал. </a:t>
            </a:r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en-US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+ Высокая мощность, долговечность, компактность, широкий диапазон длин волн</a:t>
            </a:r>
            <a:r>
              <a:rPr lang="en-US" sz="2400" dirty="0" smtClean="0"/>
              <a:t>;</a:t>
            </a:r>
          </a:p>
          <a:p>
            <a:pPr algn="just">
              <a:buFontTx/>
              <a:buChar char="-"/>
            </a:pPr>
            <a:r>
              <a:rPr lang="ru-RU" sz="2400" dirty="0" smtClean="0"/>
              <a:t>Тепловыделение, сложность изготовления.</a:t>
            </a:r>
          </a:p>
          <a:p>
            <a:pPr marL="109728" indent="0" algn="just">
              <a:buNone/>
            </a:pPr>
            <a:r>
              <a:rPr lang="ru-RU" sz="2400" dirty="0" smtClean="0"/>
              <a:t>Применение – промышленность, медицина, наука, военная техника</a:t>
            </a:r>
            <a:r>
              <a:rPr lang="en-US" sz="2400" dirty="0"/>
              <a:t>.</a:t>
            </a:r>
            <a:endParaRPr lang="ru-RU" sz="2400" dirty="0" smtClean="0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3270763"/>
              </p:ext>
            </p:extLst>
          </p:nvPr>
        </p:nvGraphicFramePr>
        <p:xfrm>
          <a:off x="1631504" y="3068960"/>
          <a:ext cx="3312368" cy="2051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Точечный рисунок" r:id="rId3" imgW="4952880" imgH="3067200" progId="Paint.Picture">
                  <p:embed/>
                </p:oleObj>
              </mc:Choice>
              <mc:Fallback>
                <p:oleObj name="Точечный рисунок" r:id="rId3" imgW="4952880" imgH="30672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31504" y="3068960"/>
                        <a:ext cx="3312368" cy="20511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1671536"/>
              </p:ext>
            </p:extLst>
          </p:nvPr>
        </p:nvGraphicFramePr>
        <p:xfrm>
          <a:off x="6312024" y="2825198"/>
          <a:ext cx="3756806" cy="24043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Точечный рисунок" r:id="rId5" imgW="7620120" imgH="4876920" progId="Paint.Picture">
                  <p:embed/>
                </p:oleObj>
              </mc:Choice>
              <mc:Fallback>
                <p:oleObj name="Точечный рисунок" r:id="rId5" imgW="7620120" imgH="48769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312024" y="2825198"/>
                        <a:ext cx="3756806" cy="24043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250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27448" y="116632"/>
            <a:ext cx="10972800" cy="1066800"/>
          </a:xfrm>
        </p:spPr>
        <p:txBody>
          <a:bodyPr/>
          <a:lstStyle/>
          <a:p>
            <a:r>
              <a:rPr lang="ru-RU" dirty="0" smtClean="0"/>
              <a:t>Волоконные лазеры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08720"/>
            <a:ext cx="12192000" cy="5949280"/>
          </a:xfrm>
        </p:spPr>
        <p:txBody>
          <a:bodyPr>
            <a:normAutofit lnSpcReduction="10000"/>
          </a:bodyPr>
          <a:lstStyle/>
          <a:p>
            <a:pPr algn="just">
              <a:buFontTx/>
              <a:buChar char="-"/>
            </a:pPr>
            <a:r>
              <a:rPr lang="ru-RU" sz="2400" dirty="0" smtClean="0"/>
              <a:t>подтип твердотельных лазеров, где АС – оптоволокно, легированное редкоземельными элементами.</a:t>
            </a:r>
          </a:p>
          <a:p>
            <a:pPr marL="109728" indent="0" algn="just">
              <a:buNone/>
            </a:pPr>
            <a:r>
              <a:rPr lang="ru-RU" sz="2400" dirty="0" smtClean="0"/>
              <a:t>Волокно имеет сердцевину, где распространяется свет, и оболочку для удержания света.</a:t>
            </a:r>
          </a:p>
          <a:p>
            <a:pPr marL="109728" indent="0" algn="just">
              <a:buNone/>
            </a:pPr>
            <a:r>
              <a:rPr lang="ru-RU" sz="2400" dirty="0" smtClean="0"/>
              <a:t>Накачиваются лазерными диодами</a:t>
            </a:r>
            <a:r>
              <a:rPr lang="en-US" sz="2400" dirty="0" smtClean="0"/>
              <a:t>. </a:t>
            </a:r>
            <a:r>
              <a:rPr lang="ru-RU" sz="2400" dirty="0" smtClean="0"/>
              <a:t>Резонатор формируется </a:t>
            </a:r>
            <a:r>
              <a:rPr lang="ru-RU" sz="2400" dirty="0" err="1" smtClean="0"/>
              <a:t>брэгговскими</a:t>
            </a:r>
            <a:r>
              <a:rPr lang="ru-RU" sz="2400" dirty="0" smtClean="0"/>
              <a:t> решетками в роли зеркал. Эффективно рассеивают тепло.</a:t>
            </a:r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en-US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r>
              <a:rPr lang="ru-RU" sz="2400" dirty="0" smtClean="0"/>
              <a:t>+ Высокий КПД, компактность, надежность, мощность (до </a:t>
            </a:r>
            <a:r>
              <a:rPr lang="ru-RU" sz="2400" dirty="0" err="1" smtClean="0"/>
              <a:t>неск</a:t>
            </a:r>
            <a:r>
              <a:rPr lang="ru-RU" sz="2400" dirty="0" smtClean="0"/>
              <a:t>. кВт), гибкость</a:t>
            </a:r>
            <a:r>
              <a:rPr lang="en-US" sz="2400" dirty="0" smtClean="0"/>
              <a:t>;</a:t>
            </a:r>
          </a:p>
          <a:p>
            <a:pPr algn="just">
              <a:buFontTx/>
              <a:buChar char="-"/>
            </a:pPr>
            <a:r>
              <a:rPr lang="ru-RU" sz="2400" dirty="0" smtClean="0"/>
              <a:t>Ограниченный диапазон волн (ближний ИК)</a:t>
            </a:r>
            <a:endParaRPr lang="en-US" sz="2400" dirty="0" smtClean="0"/>
          </a:p>
          <a:p>
            <a:pPr marL="109728" indent="0" algn="just">
              <a:buNone/>
            </a:pPr>
            <a:r>
              <a:rPr lang="ru-RU" sz="2400" dirty="0"/>
              <a:t>Применение – промышленность, медицина, наука, </a:t>
            </a:r>
            <a:r>
              <a:rPr lang="ru-RU" sz="2400" dirty="0" smtClean="0"/>
              <a:t>телекоммуникации, военная техника.</a:t>
            </a:r>
            <a:endParaRPr lang="ru-RU" sz="24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484" y="2987680"/>
            <a:ext cx="2873693" cy="1914598"/>
          </a:xfrm>
          <a:prstGeom prst="rect">
            <a:avLst/>
          </a:prstGeom>
        </p:spPr>
      </p:pic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3106517"/>
              </p:ext>
            </p:extLst>
          </p:nvPr>
        </p:nvGraphicFramePr>
        <p:xfrm>
          <a:off x="119336" y="2987679"/>
          <a:ext cx="3400709" cy="19145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Точечный рисунок" r:id="rId4" imgW="9524880" imgH="5362560" progId="Paint.Picture">
                  <p:embed/>
                </p:oleObj>
              </mc:Choice>
              <mc:Fallback>
                <p:oleObj name="Точечный рисунок" r:id="rId4" imgW="9524880" imgH="53625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336" y="2987679"/>
                        <a:ext cx="3400709" cy="19145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6579079"/>
              </p:ext>
            </p:extLst>
          </p:nvPr>
        </p:nvGraphicFramePr>
        <p:xfrm>
          <a:off x="6845420" y="3081330"/>
          <a:ext cx="5181888" cy="17272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Точечный рисунок" r:id="rId6" imgW="4572000" imgH="1523880" progId="Paint.Picture">
                  <p:embed/>
                </p:oleObj>
              </mc:Choice>
              <mc:Fallback>
                <p:oleObj name="Точечный рисунок" r:id="rId6" imgW="4572000" imgH="152388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845420" y="3081330"/>
                        <a:ext cx="5181888" cy="17272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5949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10972800" cy="1066800"/>
          </a:xfrm>
        </p:spPr>
        <p:txBody>
          <a:bodyPr/>
          <a:lstStyle/>
          <a:p>
            <a:r>
              <a:rPr lang="ru-RU" dirty="0" smtClean="0"/>
              <a:t>Полупроводниковые лазеры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08720"/>
            <a:ext cx="12192000" cy="5949280"/>
          </a:xfrm>
        </p:spPr>
        <p:txBody>
          <a:bodyPr>
            <a:normAutofit fontScale="92500"/>
          </a:bodyPr>
          <a:lstStyle/>
          <a:p>
            <a:pPr marL="109728" indent="0" algn="just">
              <a:buNone/>
            </a:pPr>
            <a:r>
              <a:rPr lang="ru-RU" sz="2400" dirty="0" smtClean="0"/>
              <a:t>-тип лазера, где АС – полупроводниковый материал (арсенид галлия </a:t>
            </a:r>
            <a:r>
              <a:rPr lang="en-US" sz="2400" dirty="0" smtClean="0"/>
              <a:t>GaAs, </a:t>
            </a:r>
            <a:r>
              <a:rPr lang="ru-RU" sz="2400" dirty="0" smtClean="0"/>
              <a:t>фосфид индия </a:t>
            </a:r>
            <a:r>
              <a:rPr lang="en-US" sz="2400" dirty="0" err="1" smtClean="0"/>
              <a:t>InP</a:t>
            </a:r>
            <a:r>
              <a:rPr lang="en-US" sz="2400" dirty="0" smtClean="0"/>
              <a:t>, </a:t>
            </a:r>
            <a:r>
              <a:rPr lang="ru-RU" sz="2400" dirty="0" smtClean="0"/>
              <a:t>нитрид галлия </a:t>
            </a:r>
            <a:r>
              <a:rPr lang="en-US" sz="2400" dirty="0" err="1" smtClean="0"/>
              <a:t>GaN</a:t>
            </a:r>
            <a:r>
              <a:rPr lang="en-US" sz="2400" dirty="0" smtClean="0"/>
              <a:t>)</a:t>
            </a:r>
            <a:r>
              <a:rPr lang="ru-RU" sz="2400" dirty="0" smtClean="0"/>
              <a:t>. Самый распространенный тип лазеров.</a:t>
            </a:r>
            <a:endParaRPr lang="en-US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АС формируется в виде </a:t>
            </a:r>
            <a:r>
              <a:rPr lang="en-US" sz="2400" dirty="0" smtClean="0"/>
              <a:t>p-n </a:t>
            </a:r>
            <a:r>
              <a:rPr lang="ru-RU" sz="2400" dirty="0" smtClean="0"/>
              <a:t>перехода, где рекомбинация электронов-дырок сопровождается излучением фотонов.</a:t>
            </a:r>
          </a:p>
          <a:p>
            <a:pPr marL="109728" indent="0" algn="just">
              <a:buNone/>
            </a:pPr>
            <a:r>
              <a:rPr lang="ru-RU" sz="2400" dirty="0" smtClean="0"/>
              <a:t>Накачивается электрическим током, который инжектируется в </a:t>
            </a:r>
            <a:r>
              <a:rPr lang="en-US" sz="2400" dirty="0" smtClean="0"/>
              <a:t>p-n </a:t>
            </a:r>
            <a:r>
              <a:rPr lang="ru-RU" sz="2400" dirty="0" smtClean="0"/>
              <a:t>переход. Резонатор формируется за счет отражающих граней кристалла.</a:t>
            </a:r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+ Компактность, высокий КПД, низкая цена, широкий диапазон волн, простота управления</a:t>
            </a:r>
            <a:r>
              <a:rPr lang="en-US" sz="2400" dirty="0" smtClean="0"/>
              <a:t>;</a:t>
            </a:r>
          </a:p>
          <a:p>
            <a:pPr algn="just">
              <a:buFontTx/>
              <a:buChar char="-"/>
            </a:pPr>
            <a:r>
              <a:rPr lang="ru-RU" sz="2400" dirty="0" smtClean="0"/>
              <a:t>Малая мощность (до </a:t>
            </a:r>
            <a:r>
              <a:rPr lang="ru-RU" sz="2400" dirty="0" err="1" smtClean="0"/>
              <a:t>неск</a:t>
            </a:r>
            <a:r>
              <a:rPr lang="ru-RU" sz="2400" dirty="0" smtClean="0"/>
              <a:t>. Вт), тепловыделение, высокая расходимость.</a:t>
            </a:r>
          </a:p>
          <a:p>
            <a:pPr marL="109728" indent="0" algn="just">
              <a:buNone/>
            </a:pPr>
            <a:r>
              <a:rPr lang="ru-RU" sz="2400" dirty="0"/>
              <a:t>Применение – </a:t>
            </a:r>
            <a:r>
              <a:rPr lang="ru-RU" sz="2400" dirty="0" smtClean="0"/>
              <a:t>телекоммуникации, потребительская электроника, военная техника.</a:t>
            </a: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</p:txBody>
      </p:sp>
      <p:graphicFrame>
        <p:nvGraphicFramePr>
          <p:cNvPr id="4" name="Объект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6133670"/>
              </p:ext>
            </p:extLst>
          </p:nvPr>
        </p:nvGraphicFramePr>
        <p:xfrm>
          <a:off x="1775520" y="3140968"/>
          <a:ext cx="3240360" cy="23301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Точечный рисунок" r:id="rId3" imgW="4238640" imgH="3048120" progId="Paint.Picture">
                  <p:embed/>
                </p:oleObj>
              </mc:Choice>
              <mc:Fallback>
                <p:oleObj name="Точечный рисунок" r:id="rId3" imgW="4238640" imgH="30481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75520" y="3140968"/>
                        <a:ext cx="3240360" cy="23301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992" y="2780928"/>
            <a:ext cx="4982344" cy="280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78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10972800" cy="1066800"/>
          </a:xfrm>
        </p:spPr>
        <p:txBody>
          <a:bodyPr/>
          <a:lstStyle/>
          <a:p>
            <a:r>
              <a:rPr lang="ru-RU" dirty="0"/>
              <a:t>Жидкостные лазеры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08720"/>
            <a:ext cx="12192000" cy="5949280"/>
          </a:xfrm>
        </p:spPr>
        <p:txBody>
          <a:bodyPr>
            <a:normAutofit/>
          </a:bodyPr>
          <a:lstStyle/>
          <a:p>
            <a:pPr algn="just">
              <a:buFontTx/>
              <a:buChar char="-"/>
            </a:pPr>
            <a:r>
              <a:rPr lang="ru-RU" sz="2400" dirty="0" smtClean="0"/>
              <a:t>тип </a:t>
            </a:r>
            <a:r>
              <a:rPr lang="ru-RU" sz="2400" dirty="0"/>
              <a:t>лазеров, где АС – жидкость. Мало распространены, но могут перестраивать длину волны и создавать мощные импульсы</a:t>
            </a:r>
            <a:r>
              <a:rPr lang="ru-RU" sz="2400" dirty="0" smtClean="0"/>
              <a:t>. </a:t>
            </a:r>
          </a:p>
          <a:p>
            <a:pPr marL="109728" indent="0" algn="just">
              <a:buNone/>
            </a:pPr>
            <a:r>
              <a:rPr lang="ru-RU" sz="2400" dirty="0" smtClean="0"/>
              <a:t>Представляют собой растворитель с красителями, способными к люминесценции (кумарин, родамин). Накачиваются оптическим или электрическим способом. Резонатор – два зеркала, одно – полупрозрачное.</a:t>
            </a:r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en-US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+ Генерация </a:t>
            </a:r>
            <a:r>
              <a:rPr lang="ru-RU" sz="2400" dirty="0"/>
              <a:t>в широком диапазоне волн от УФ до ИК, высокая энергия импульса, однородность АС</a:t>
            </a:r>
            <a:r>
              <a:rPr lang="en-US" sz="2400" dirty="0"/>
              <a:t>;</a:t>
            </a:r>
          </a:p>
          <a:p>
            <a:pPr marL="109728" indent="0" algn="just">
              <a:buNone/>
            </a:pPr>
            <a:r>
              <a:rPr lang="en-US" sz="2400" dirty="0" smtClean="0"/>
              <a:t>- </a:t>
            </a:r>
            <a:r>
              <a:rPr lang="ru-RU" sz="2400" dirty="0" smtClean="0"/>
              <a:t>Сложность эксплуатации, токсичность, низкий КПД, малый срок службы.</a:t>
            </a:r>
            <a:endParaRPr lang="en-US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Применение – наука, лазерная химия, биомедицина.</a:t>
            </a:r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71" t="57837" r="6819" b="5748"/>
          <a:stretch/>
        </p:blipFill>
        <p:spPr>
          <a:xfrm>
            <a:off x="6600056" y="2780928"/>
            <a:ext cx="3901329" cy="2072580"/>
          </a:xfrm>
          <a:prstGeom prst="rect">
            <a:avLst/>
          </a:prstGeom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58" t="21388" r="7066" b="12993"/>
          <a:stretch/>
        </p:blipFill>
        <p:spPr bwMode="auto">
          <a:xfrm>
            <a:off x="2135560" y="2996952"/>
            <a:ext cx="3096344" cy="1856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2468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6632"/>
            <a:ext cx="10972800" cy="1066800"/>
          </a:xfrm>
        </p:spPr>
        <p:txBody>
          <a:bodyPr/>
          <a:lstStyle/>
          <a:p>
            <a:r>
              <a:rPr lang="ru-RU" dirty="0" smtClean="0"/>
              <a:t>Газовые </a:t>
            </a:r>
            <a:r>
              <a:rPr lang="ru-RU" dirty="0"/>
              <a:t>лазеры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08720"/>
            <a:ext cx="12192000" cy="5949280"/>
          </a:xfrm>
        </p:spPr>
        <p:txBody>
          <a:bodyPr>
            <a:normAutofit/>
          </a:bodyPr>
          <a:lstStyle/>
          <a:p>
            <a:pPr algn="just">
              <a:buFontTx/>
              <a:buChar char="-"/>
            </a:pPr>
            <a:r>
              <a:rPr lang="ru-RU" sz="2400" dirty="0" smtClean="0"/>
              <a:t>тип </a:t>
            </a:r>
            <a:r>
              <a:rPr lang="ru-RU" sz="2400" dirty="0"/>
              <a:t>лазеров, где </a:t>
            </a:r>
            <a:r>
              <a:rPr lang="ru-RU" sz="2400" dirty="0" smtClean="0"/>
              <a:t>АС – газ или газовая смесь. Первый разработанный тип лазеров. </a:t>
            </a:r>
          </a:p>
          <a:p>
            <a:pPr marL="109728" indent="0" algn="just">
              <a:buNone/>
            </a:pPr>
            <a:r>
              <a:rPr lang="ru-RU" sz="2400" dirty="0" smtClean="0"/>
              <a:t>Примеры – </a:t>
            </a:r>
            <a:r>
              <a:rPr lang="en-US" sz="2400" dirty="0" smtClean="0"/>
              <a:t>He-Ne, </a:t>
            </a:r>
            <a:r>
              <a:rPr lang="ru-RU" sz="2400" dirty="0" smtClean="0"/>
              <a:t>аргоновый, эксимерный и т.д.</a:t>
            </a:r>
          </a:p>
          <a:p>
            <a:pPr marL="109728" indent="0" algn="just">
              <a:buNone/>
            </a:pPr>
            <a:r>
              <a:rPr lang="ru-RU" sz="2400" dirty="0" smtClean="0"/>
              <a:t>Накачиваются электрическим разрядом, оптической накачкой или химической. Резонатор состоит из 2 зеркал (в ЛГ – 3-4), одно полупрозрачное.</a:t>
            </a:r>
            <a:endParaRPr lang="ru-RU" sz="2400" dirty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endParaRPr lang="ru-RU" sz="2400" dirty="0" smtClean="0"/>
          </a:p>
          <a:p>
            <a:pPr marL="109728" indent="0" algn="just">
              <a:buNone/>
            </a:pPr>
            <a:r>
              <a:rPr lang="ru-RU" sz="2400" dirty="0" smtClean="0"/>
              <a:t>+ Широкий диапазон длин волн, высокое качество пучка, надежность</a:t>
            </a:r>
            <a:r>
              <a:rPr lang="en-US" sz="2400" dirty="0" smtClean="0"/>
              <a:t>;</a:t>
            </a:r>
          </a:p>
          <a:p>
            <a:pPr marL="109728" indent="0" algn="just">
              <a:buNone/>
            </a:pPr>
            <a:r>
              <a:rPr lang="en-US" sz="2400" dirty="0" smtClean="0"/>
              <a:t>- </a:t>
            </a:r>
            <a:r>
              <a:rPr lang="ru-RU" sz="2400" dirty="0" smtClean="0"/>
              <a:t>Низкий КПД, необходимость герметизации и соблюдения отсутствия примесей</a:t>
            </a:r>
            <a:r>
              <a:rPr lang="en-US" sz="2400" dirty="0" smtClean="0"/>
              <a:t>; </a:t>
            </a:r>
          </a:p>
          <a:p>
            <a:pPr marL="109728" indent="0" algn="just">
              <a:buNone/>
            </a:pPr>
            <a:r>
              <a:rPr lang="ru-RU" sz="2400" dirty="0" smtClean="0"/>
              <a:t>Применение </a:t>
            </a:r>
            <a:r>
              <a:rPr lang="ru-RU" sz="2400" dirty="0"/>
              <a:t>– </a:t>
            </a:r>
            <a:r>
              <a:rPr lang="ru-RU" sz="2400" dirty="0" smtClean="0"/>
              <a:t>промышленность, военная техника, наука, медицина.</a:t>
            </a: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  <a:p>
            <a:pPr marL="109728" indent="0">
              <a:buNone/>
            </a:pPr>
            <a:endParaRPr lang="ru-RU" sz="2400" dirty="0" smtClean="0"/>
          </a:p>
          <a:p>
            <a:pPr marL="109728" indent="0">
              <a:buNone/>
            </a:pPr>
            <a:endParaRPr lang="ru-RU" sz="24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8049" y="2743792"/>
            <a:ext cx="3600400" cy="2584902"/>
          </a:xfrm>
          <a:prstGeom prst="rect">
            <a:avLst/>
          </a:prstGeom>
        </p:spPr>
      </p:pic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3761374"/>
              </p:ext>
            </p:extLst>
          </p:nvPr>
        </p:nvGraphicFramePr>
        <p:xfrm>
          <a:off x="1555401" y="2743792"/>
          <a:ext cx="3417246" cy="25627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6" name="Точечный рисунок" r:id="rId4" imgW="28575000" imgH="21431160" progId="Paint.Picture">
                  <p:embed/>
                </p:oleObj>
              </mc:Choice>
              <mc:Fallback>
                <p:oleObj name="Точечный рисунок" r:id="rId4" imgW="28575000" imgH="214311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55401" y="2743792"/>
                        <a:ext cx="3417246" cy="25627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3904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ородская">
  <a:themeElements>
    <a:clrScheme name="Городская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Другая 2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Городская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Urban</Template>
  <TotalTime>1307</TotalTime>
  <Words>1148</Words>
  <Application>Microsoft Office PowerPoint</Application>
  <PresentationFormat>Широкоэкранный</PresentationFormat>
  <Paragraphs>230</Paragraphs>
  <Slides>19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19</vt:i4>
      </vt:variant>
    </vt:vector>
  </HeadingPairs>
  <TitlesOfParts>
    <vt:vector size="24" baseType="lpstr">
      <vt:lpstr>Georgia</vt:lpstr>
      <vt:lpstr>Times New Roman</vt:lpstr>
      <vt:lpstr>Wingdings 2</vt:lpstr>
      <vt:lpstr>Городская</vt:lpstr>
      <vt:lpstr>Точечный рисунок</vt:lpstr>
      <vt:lpstr>Лекция 3. Классификация лазеров</vt:lpstr>
      <vt:lpstr>Классификация лазеров</vt:lpstr>
      <vt:lpstr>Презентация PowerPoint</vt:lpstr>
      <vt:lpstr>По типу активной среды</vt:lpstr>
      <vt:lpstr>Твердотельные лазеры</vt:lpstr>
      <vt:lpstr>Волоконные лазеры</vt:lpstr>
      <vt:lpstr>Полупроводниковые лазеры</vt:lpstr>
      <vt:lpstr>Жидкостные лазеры</vt:lpstr>
      <vt:lpstr>Газовые лазеры</vt:lpstr>
      <vt:lpstr>Газодинамические лазеры</vt:lpstr>
      <vt:lpstr>По методу накачки</vt:lpstr>
      <vt:lpstr>Электрическая накачка</vt:lpstr>
      <vt:lpstr>Оптическая накачка</vt:lpstr>
      <vt:lpstr>Химическая накачка</vt:lpstr>
      <vt:lpstr>По длине волны</vt:lpstr>
      <vt:lpstr>Презентация PowerPoint</vt:lpstr>
      <vt:lpstr>По мощности</vt:lpstr>
      <vt:lpstr>По режиму работы</vt:lpstr>
      <vt:lpstr>По назначению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Лекция 2. Основы работы лазеров</dc:title>
  <dc:creator>Пользователь стенда Акутроник</dc:creator>
  <cp:lastModifiedBy>Ярослав Зубарев</cp:lastModifiedBy>
  <cp:revision>55</cp:revision>
  <dcterms:created xsi:type="dcterms:W3CDTF">2022-02-15T07:00:07Z</dcterms:created>
  <dcterms:modified xsi:type="dcterms:W3CDTF">2025-02-26T08:41:37Z</dcterms:modified>
</cp:coreProperties>
</file>

<file path=docProps/thumbnail.jpeg>
</file>